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299" r:id="rId4"/>
    <p:sldId id="328" r:id="rId5"/>
    <p:sldId id="327" r:id="rId6"/>
    <p:sldId id="303" r:id="rId7"/>
    <p:sldId id="260" r:id="rId8"/>
    <p:sldId id="304" r:id="rId9"/>
    <p:sldId id="305" r:id="rId10"/>
    <p:sldId id="323" r:id="rId11"/>
    <p:sldId id="326" r:id="rId12"/>
    <p:sldId id="300" r:id="rId13"/>
    <p:sldId id="296" r:id="rId14"/>
    <p:sldId id="306" r:id="rId15"/>
    <p:sldId id="324" r:id="rId16"/>
    <p:sldId id="325" r:id="rId17"/>
    <p:sldId id="301" r:id="rId18"/>
    <p:sldId id="320" r:id="rId19"/>
    <p:sldId id="315" r:id="rId20"/>
    <p:sldId id="317" r:id="rId21"/>
    <p:sldId id="316" r:id="rId22"/>
    <p:sldId id="302" r:id="rId23"/>
    <p:sldId id="318" r:id="rId24"/>
    <p:sldId id="321" r:id="rId25"/>
    <p:sldId id="330" r:id="rId26"/>
    <p:sldId id="283" r:id="rId27"/>
    <p:sldId id="329" r:id="rId28"/>
    <p:sldId id="307" r:id="rId29"/>
    <p:sldId id="311" r:id="rId30"/>
    <p:sldId id="313" r:id="rId31"/>
    <p:sldId id="309" r:id="rId32"/>
    <p:sldId id="310" r:id="rId33"/>
    <p:sldId id="31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57FB0"/>
    <a:srgbClr val="DF7A5D"/>
    <a:srgbClr val="C62226"/>
    <a:srgbClr val="EFC415"/>
    <a:srgbClr val="6BC0E8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 autoAdjust="0"/>
    <p:restoredTop sz="83387"/>
  </p:normalViewPr>
  <p:slideViewPr>
    <p:cSldViewPr>
      <p:cViewPr varScale="1">
        <p:scale>
          <a:sx n="136" d="100"/>
          <a:sy n="136" d="100"/>
        </p:scale>
        <p:origin x="109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2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4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3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7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11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42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11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13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6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7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36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63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38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54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0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7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1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4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8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86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10.1101/262501v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62501v1" TargetMode="Externa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www.biorxiv.org/content/10.1101/262501v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40.png"/><Relationship Id="rId5" Type="http://schemas.openxmlformats.org/officeDocument/2006/relationships/image" Target="../media/image13.png"/><Relationship Id="rId15" Type="http://schemas.openxmlformats.org/officeDocument/2006/relationships/hyperlink" Target="https://arxiv.org/pdf/1812.04948.pdf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70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1.00937.pdf" TargetMode="External"/><Relationship Id="rId5" Type="http://schemas.openxmlformats.org/officeDocument/2006/relationships/hyperlink" Target="https://arxiv.org/abs/2112.01075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3-41437-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informatics.cn/2-introduction-to-single-cell-rna-seq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paper.cn/newsDetail_forward_1168231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2-019-0494-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6" y="1450961"/>
            <a:ext cx="3946822" cy="487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E17C58-ADEA-1980-122D-E6079F01077E}"/>
              </a:ext>
            </a:extLst>
          </p:cNvPr>
          <p:cNvSpPr txBox="1"/>
          <p:nvPr/>
        </p:nvSpPr>
        <p:spPr>
          <a:xfrm>
            <a:off x="4786177" y="927741"/>
            <a:ext cx="2043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0DBC7-D8F8-D060-8756-99004610F72A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132B2-17C6-2CDB-30F3-CC42E5EDFC80}"/>
              </a:ext>
            </a:extLst>
          </p:cNvPr>
          <p:cNvSpPr txBox="1"/>
          <p:nvPr/>
        </p:nvSpPr>
        <p:spPr>
          <a:xfrm>
            <a:off x="343847" y="6403436"/>
            <a:ext cx="1150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Ghahramani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[3]</a:t>
            </a:r>
            <a:endParaRPr kumimoji="1"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51B13E-28D8-CDFE-231B-A94477FF6764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187773-DFE3-F984-0D28-B8764F21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2" y="1062149"/>
            <a:ext cx="9000000" cy="21062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4" y="908720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6A97E-B347-F1DF-EABC-FF62DD533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4" b="18144"/>
          <a:stretch/>
        </p:blipFill>
        <p:spPr>
          <a:xfrm>
            <a:off x="1529912" y="3332821"/>
            <a:ext cx="9000000" cy="3147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31A2A8-4D4F-E46D-FE2F-78F32056E09E}"/>
              </a:ext>
            </a:extLst>
          </p:cNvPr>
          <p:cNvSpPr txBox="1"/>
          <p:nvPr/>
        </p:nvSpPr>
        <p:spPr>
          <a:xfrm>
            <a:off x="5390526" y="2944703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3CBD9-5C1B-EA04-166D-39F815CCDE74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FB747-0D60-0BB8-EAC1-5F1CF3DC3A82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AAEE1E-3E28-C0AE-F56C-9309B1874D0F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333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Overview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3717032"/>
            <a:ext cx="12582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8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9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10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2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3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4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058230"/>
              <a:chOff x="4958863" y="4653136"/>
              <a:chExt cx="2243423" cy="1058230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E614C99-58E3-2A4E-6940-FF3436B1D7BC}"/>
              </a:ext>
            </a:extLst>
          </p:cNvPr>
          <p:cNvGrpSpPr/>
          <p:nvPr/>
        </p:nvGrpSpPr>
        <p:grpSpPr>
          <a:xfrm>
            <a:off x="5492424" y="3294952"/>
            <a:ext cx="1440000" cy="1291359"/>
            <a:chOff x="5465200" y="3540395"/>
            <a:chExt cx="1440000" cy="129135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801131" y="4236990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5465200" y="3540395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5EC0A40-22E0-67FB-2108-3FCD2AF599BD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45DA47-CD59-1C6C-50BD-797A8BBD4417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1AC3EA-7E00-582E-0FC4-C004E4E90E12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4567DED-08C8-4EB1-69D9-B075A6874DF6}"/>
              </a:ext>
            </a:extLst>
          </p:cNvPr>
          <p:cNvGrpSpPr/>
          <p:nvPr/>
        </p:nvGrpSpPr>
        <p:grpSpPr>
          <a:xfrm>
            <a:off x="616508" y="1943043"/>
            <a:ext cx="5892810" cy="3183468"/>
            <a:chOff x="319111" y="2191419"/>
            <a:chExt cx="5892810" cy="3183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5,951 cells </a:t>
                  </a:r>
                  <a14:m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 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747" t="-9375" r="-1747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5CF6DF-1B8B-F19F-728C-103C411E8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" b="6760"/>
            <a:stretch/>
          </p:blipFill>
          <p:spPr>
            <a:xfrm>
              <a:off x="319111" y="2494887"/>
              <a:ext cx="5892810" cy="288000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89CCDD-2559-840C-F741-4308FD9C015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2E5258-D4DB-A0C8-2819-8CE7AE10FC97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F5A4299-D8A5-8789-1CF9-0F91796F2E5A}"/>
              </a:ext>
            </a:extLst>
          </p:cNvPr>
          <p:cNvSpPr txBox="1"/>
          <p:nvPr/>
        </p:nvSpPr>
        <p:spPr>
          <a:xfrm>
            <a:off x="1892499" y="131372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5314F2-8FD9-B4F1-BD30-99747D9A8D12}"/>
              </a:ext>
            </a:extLst>
          </p:cNvPr>
          <p:cNvGrpSpPr/>
          <p:nvPr/>
        </p:nvGrpSpPr>
        <p:grpSpPr>
          <a:xfrm>
            <a:off x="755310" y="1844824"/>
            <a:ext cx="5469252" cy="3435321"/>
            <a:chOff x="428529" y="2276872"/>
            <a:chExt cx="6059210" cy="3821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3420 control cells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</a:p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2711 perturbed </a:t>
                  </a:r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cells</a:t>
                  </a:r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027" t="-3509" r="-1014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6A3F79-2336-AE96-E563-E3328A77A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b="7512"/>
            <a:stretch/>
          </p:blipFill>
          <p:spPr>
            <a:xfrm>
              <a:off x="428529" y="2858791"/>
              <a:ext cx="6059210" cy="32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EE1659-0200-97E2-DA61-09AC77FF47D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0CD24F-0087-85B0-A1DE-0FD7BDED2624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627F63-AC0C-F1D8-5CB6-A9768598DF41}"/>
              </a:ext>
            </a:extLst>
          </p:cNvPr>
          <p:cNvSpPr txBox="1"/>
          <p:nvPr/>
        </p:nvSpPr>
        <p:spPr>
          <a:xfrm>
            <a:off x="1892499" y="131372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61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442101"/>
            <a:ext cx="7200000" cy="540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F57934-1E88-C3F6-4AE8-40A439982D24}"/>
              </a:ext>
            </a:extLst>
          </p:cNvPr>
          <p:cNvSpPr txBox="1"/>
          <p:nvPr/>
        </p:nvSpPr>
        <p:spPr>
          <a:xfrm>
            <a:off x="335360" y="3167390"/>
            <a:ext cx="1898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Ours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endParaRPr kumimoji="1" lang="zh-CN" altLang="en-US" sz="28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2140DF1-8BF6-EB67-E554-711C8E3FD789}"/>
              </a:ext>
            </a:extLst>
          </p:cNvPr>
          <p:cNvCxnSpPr>
            <a:stCxn id="9" idx="3"/>
          </p:cNvCxnSpPr>
          <p:nvPr/>
        </p:nvCxnSpPr>
        <p:spPr>
          <a:xfrm flipV="1">
            <a:off x="2233893" y="2303294"/>
            <a:ext cx="1310381" cy="1125706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48CFDDB-F58D-96C6-C4B6-DAA314F6DD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233893" y="2303293"/>
            <a:ext cx="3430059" cy="1125707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762909A-BB51-35C7-5443-73902337BE6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33893" y="3429000"/>
            <a:ext cx="5590299" cy="0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C1C62D-BB8C-57B0-D102-957BD70B52AC}"/>
              </a:ext>
            </a:extLst>
          </p:cNvPr>
          <p:cNvSpPr txBox="1"/>
          <p:nvPr/>
        </p:nvSpPr>
        <p:spPr>
          <a:xfrm>
            <a:off x="5055490" y="830687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736600"/>
            <a:ext cx="10375900" cy="61214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640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A5A2F2-0C73-EA58-DB47-36C23FD715AF}"/>
              </a:ext>
            </a:extLst>
          </p:cNvPr>
          <p:cNvSpPr/>
          <p:nvPr/>
        </p:nvSpPr>
        <p:spPr>
          <a:xfrm>
            <a:off x="2783632" y="1916832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74C294-BA86-51C2-36CD-5E3939874573}"/>
              </a:ext>
            </a:extLst>
          </p:cNvPr>
          <p:cNvSpPr/>
          <p:nvPr/>
        </p:nvSpPr>
        <p:spPr>
          <a:xfrm>
            <a:off x="6492962" y="932240"/>
            <a:ext cx="648072" cy="26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DB1580-F4BA-3F31-F334-F5FCBCA9A7AE}"/>
              </a:ext>
            </a:extLst>
          </p:cNvPr>
          <p:cNvSpPr/>
          <p:nvPr/>
        </p:nvSpPr>
        <p:spPr>
          <a:xfrm>
            <a:off x="9408368" y="83627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D13F0-14A7-34D8-F52F-FDD940F289B0}"/>
              </a:ext>
            </a:extLst>
          </p:cNvPr>
          <p:cNvSpPr/>
          <p:nvPr/>
        </p:nvSpPr>
        <p:spPr>
          <a:xfrm>
            <a:off x="6354266" y="388560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4F6575-281B-30A8-5909-7DDF460B4D1A}"/>
              </a:ext>
            </a:extLst>
          </p:cNvPr>
          <p:cNvSpPr/>
          <p:nvPr/>
        </p:nvSpPr>
        <p:spPr>
          <a:xfrm>
            <a:off x="9408326" y="3891803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E9DB9-1D5E-2F21-4471-4F78A9B97F6C}"/>
              </a:ext>
            </a:extLst>
          </p:cNvPr>
          <p:cNvSpPr txBox="1"/>
          <p:nvPr/>
        </p:nvSpPr>
        <p:spPr>
          <a:xfrm>
            <a:off x="2063552" y="1743199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FD750E-24C8-E67F-8AC3-AE827519DBC3}"/>
              </a:ext>
            </a:extLst>
          </p:cNvPr>
          <p:cNvSpPr txBox="1"/>
          <p:nvPr/>
        </p:nvSpPr>
        <p:spPr>
          <a:xfrm>
            <a:off x="8800625" y="712912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2BA7A7-DAEF-4CB6-BE86-A75D8DCD4331}"/>
              </a:ext>
            </a:extLst>
          </p:cNvPr>
          <p:cNvSpPr txBox="1"/>
          <p:nvPr/>
        </p:nvSpPr>
        <p:spPr>
          <a:xfrm>
            <a:off x="5845188" y="73958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D67E5-5A91-7DE5-BB63-186EC6ABDEDF}"/>
              </a:ext>
            </a:extLst>
          </p:cNvPr>
          <p:cNvSpPr txBox="1"/>
          <p:nvPr/>
        </p:nvSpPr>
        <p:spPr>
          <a:xfrm>
            <a:off x="5845188" y="371197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4BABA-7CFC-F0A9-40C2-486421D6EFF8}"/>
              </a:ext>
            </a:extLst>
          </p:cNvPr>
          <p:cNvSpPr txBox="1"/>
          <p:nvPr/>
        </p:nvSpPr>
        <p:spPr>
          <a:xfrm>
            <a:off x="8796556" y="371197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E4D3EE-975E-CC8C-A10B-DBBBC736554F}"/>
              </a:ext>
            </a:extLst>
          </p:cNvPr>
          <p:cNvSpPr txBox="1"/>
          <p:nvPr/>
        </p:nvSpPr>
        <p:spPr>
          <a:xfrm>
            <a:off x="1445904" y="1124310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PBMC-Kang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96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66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5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32F5D-DBC3-8083-8FD6-9792194E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1"/>
          <a:stretch/>
        </p:blipFill>
        <p:spPr>
          <a:xfrm>
            <a:off x="1712151" y="1341368"/>
            <a:ext cx="8767697" cy="5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9545EB-2C6E-7367-FC1E-FD708CF0A167}"/>
              </a:ext>
            </a:extLst>
          </p:cNvPr>
          <p:cNvSpPr/>
          <p:nvPr/>
        </p:nvSpPr>
        <p:spPr>
          <a:xfrm>
            <a:off x="7478553" y="3743905"/>
            <a:ext cx="1152128" cy="594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C71573-FFB8-820F-4883-1251E25D3953}"/>
              </a:ext>
            </a:extLst>
          </p:cNvPr>
          <p:cNvSpPr/>
          <p:nvPr/>
        </p:nvSpPr>
        <p:spPr>
          <a:xfrm>
            <a:off x="8630681" y="2538032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0C62C5-C459-55E4-11EE-C84FB995E358}"/>
              </a:ext>
            </a:extLst>
          </p:cNvPr>
          <p:cNvSpPr/>
          <p:nvPr/>
        </p:nvSpPr>
        <p:spPr>
          <a:xfrm>
            <a:off x="8671344" y="4869160"/>
            <a:ext cx="768368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660CFE-3E95-9F7F-ABC0-BF9E18D23E31}"/>
              </a:ext>
            </a:extLst>
          </p:cNvPr>
          <p:cNvSpPr txBox="1"/>
          <p:nvPr/>
        </p:nvSpPr>
        <p:spPr>
          <a:xfrm>
            <a:off x="4482881" y="889556"/>
            <a:ext cx="3526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PBMC-Zheng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7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2EA84-A0F5-8D5B-EDD5-DBA81B6E3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200"/>
          <a:stretch/>
        </p:blipFill>
        <p:spPr>
          <a:xfrm>
            <a:off x="7498312" y="4204775"/>
            <a:ext cx="3388477" cy="217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EC39F4-1B0A-014F-BCBF-91E1C3743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4109835" y="4204775"/>
            <a:ext cx="3388477" cy="2176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4D1A59-42A6-19D6-3407-D843976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723705" y="4204775"/>
            <a:ext cx="3388477" cy="2176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A9732-B280-870F-747B-660E444A77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r="22200"/>
          <a:stretch/>
        </p:blipFill>
        <p:spPr>
          <a:xfrm>
            <a:off x="4060369" y="1467458"/>
            <a:ext cx="3388478" cy="21783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360B9-75C1-46B8-0B78-8E7EE0CA26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r="22200"/>
          <a:stretch/>
        </p:blipFill>
        <p:spPr>
          <a:xfrm>
            <a:off x="7498312" y="1502377"/>
            <a:ext cx="3388477" cy="21434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C950DE-4187-B62B-83B1-1B217E153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949" y="1660614"/>
            <a:ext cx="2453987" cy="16116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E4B068-CB58-B3C1-08C6-6623FB9532A4}"/>
              </a:ext>
            </a:extLst>
          </p:cNvPr>
          <p:cNvSpPr txBox="1"/>
          <p:nvPr/>
        </p:nvSpPr>
        <p:spPr>
          <a:xfrm>
            <a:off x="144613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B5D036-C34F-E602-8FA8-B1AAAB719EC6}"/>
              </a:ext>
            </a:extLst>
          </p:cNvPr>
          <p:cNvSpPr txBox="1"/>
          <p:nvPr/>
        </p:nvSpPr>
        <p:spPr>
          <a:xfrm>
            <a:off x="4782799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7C5DD-2BAB-86C7-2771-9589EBFDE215}"/>
              </a:ext>
            </a:extLst>
          </p:cNvPr>
          <p:cNvSpPr txBox="1"/>
          <p:nvPr/>
        </p:nvSpPr>
        <p:spPr>
          <a:xfrm>
            <a:off x="483226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5B8F72-5C71-F1A5-976E-D2FE2D01DCFC}"/>
              </a:ext>
            </a:extLst>
          </p:cNvPr>
          <p:cNvSpPr txBox="1"/>
          <p:nvPr/>
        </p:nvSpPr>
        <p:spPr>
          <a:xfrm>
            <a:off x="8220741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E95C2-A7DE-D4E2-9FFF-22D8FCDED598}"/>
              </a:ext>
            </a:extLst>
          </p:cNvPr>
          <p:cNvSpPr txBox="1"/>
          <p:nvPr/>
        </p:nvSpPr>
        <p:spPr>
          <a:xfrm>
            <a:off x="8220741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71FA6F-D38F-E669-BE17-EDB0AE9A9E97}"/>
              </a:ext>
            </a:extLst>
          </p:cNvPr>
          <p:cNvSpPr txBox="1"/>
          <p:nvPr/>
        </p:nvSpPr>
        <p:spPr>
          <a:xfrm>
            <a:off x="1393325" y="1240767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H.poly dataset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928975"/>
            <a:ext cx="52187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Future</a:t>
            </a: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Work</a:t>
            </a:r>
            <a:endParaRPr lang="zh-CN" altLang="en-US" sz="5400" b="1" spc="600" dirty="0">
              <a:solidFill>
                <a:srgbClr val="F57F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77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C4D72C6-0BDC-3CC0-EC7E-DD206844B45E}"/>
              </a:ext>
            </a:extLst>
          </p:cNvPr>
          <p:cNvSpPr txBox="1"/>
          <p:nvPr/>
        </p:nvSpPr>
        <p:spPr>
          <a:xfrm>
            <a:off x="568535" y="5935190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N.A.,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[8]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R.,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[9]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Work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895752" y="1305077"/>
            <a:ext cx="2712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thing: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341E1-4AC3-77EE-ED66-B2C63BD60DD5}"/>
              </a:ext>
            </a:extLst>
          </p:cNvPr>
          <p:cNvSpPr txBox="1"/>
          <p:nvPr/>
        </p:nvSpPr>
        <p:spPr>
          <a:xfrm>
            <a:off x="5315489" y="1513393"/>
            <a:ext cx="497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real world, cells are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isolated.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tissues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39C87A-F9EB-8822-A2FD-5FD29559F888}"/>
              </a:ext>
            </a:extLst>
          </p:cNvPr>
          <p:cNvSpPr txBox="1"/>
          <p:nvPr/>
        </p:nvSpPr>
        <p:spPr>
          <a:xfrm>
            <a:off x="5315489" y="3895763"/>
            <a:ext cx="5857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028D9D-DBD9-FCB4-971D-402CC14C158F}"/>
              </a:ext>
            </a:extLst>
          </p:cNvPr>
          <p:cNvSpPr txBox="1"/>
          <p:nvPr/>
        </p:nvSpPr>
        <p:spPr>
          <a:xfrm>
            <a:off x="5315488" y="4902283"/>
            <a:ext cx="654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may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breakthroughs in fields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tissue cell function, microenvironment interaction, developmental process lineage tracking, and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pathology.</a:t>
            </a:r>
            <a:endParaRPr lang="en-US" altLang="zh-CN" sz="2400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02F1A-2981-701D-5AC9-E5C338E0628B}"/>
              </a:ext>
            </a:extLst>
          </p:cNvPr>
          <p:cNvSpPr txBox="1"/>
          <p:nvPr/>
        </p:nvSpPr>
        <p:spPr>
          <a:xfrm>
            <a:off x="5315489" y="2519912"/>
            <a:ext cx="639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039CA4-3F38-762A-AC32-9EE233385589}"/>
              </a:ext>
            </a:extLst>
          </p:cNvPr>
          <p:cNvSpPr txBox="1"/>
          <p:nvPr/>
        </p:nvSpPr>
        <p:spPr>
          <a:xfrm>
            <a:off x="479376" y="6294330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Tang, Z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et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[10]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24929-C724-7CC2-7762-78229DAC12DB}"/>
              </a:ext>
            </a:extLst>
          </p:cNvPr>
          <p:cNvSpPr txBox="1"/>
          <p:nvPr/>
        </p:nvSpPr>
        <p:spPr>
          <a:xfrm>
            <a:off x="1180214" y="6794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0F32FA-171F-5310-75EA-D9F274197EE2}"/>
              </a:ext>
            </a:extLst>
          </p:cNvPr>
          <p:cNvGrpSpPr/>
          <p:nvPr/>
        </p:nvGrpSpPr>
        <p:grpSpPr>
          <a:xfrm>
            <a:off x="191344" y="2132999"/>
            <a:ext cx="4504151" cy="3960440"/>
            <a:chOff x="191344" y="2132999"/>
            <a:chExt cx="4504151" cy="396044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D79038D-14AF-2B7C-5AF1-0184C58C8D6E}"/>
                </a:ext>
              </a:extLst>
            </p:cNvPr>
            <p:cNvGrpSpPr/>
            <p:nvPr/>
          </p:nvGrpSpPr>
          <p:grpSpPr>
            <a:xfrm>
              <a:off x="191344" y="2132999"/>
              <a:ext cx="4504151" cy="3960440"/>
              <a:chOff x="839415" y="1988840"/>
              <a:chExt cx="4504151" cy="396044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F2C903C-07C9-1E08-D522-EC3DF434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9415" y="2545281"/>
                <a:ext cx="4504151" cy="340399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C91F-71AA-DB2F-71BD-89ECF909EF21}"/>
                  </a:ext>
                </a:extLst>
              </p:cNvPr>
              <p:cNvSpPr txBox="1"/>
              <p:nvPr/>
            </p:nvSpPr>
            <p:spPr>
              <a:xfrm>
                <a:off x="1543823" y="1988840"/>
                <a:ext cx="3095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Transcriptomics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22AC6CB-8309-EE5F-238B-2C82871DBFDB}"/>
                </a:ext>
              </a:extLst>
            </p:cNvPr>
            <p:cNvSpPr/>
            <p:nvPr/>
          </p:nvSpPr>
          <p:spPr>
            <a:xfrm>
              <a:off x="479376" y="2924944"/>
              <a:ext cx="360040" cy="282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References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15B465-6A5E-7A6E-B15E-51EC6CE06448}"/>
              </a:ext>
            </a:extLst>
          </p:cNvPr>
          <p:cNvSpPr txBox="1"/>
          <p:nvPr/>
        </p:nvSpPr>
        <p:spPr>
          <a:xfrm>
            <a:off x="723705" y="1030026"/>
            <a:ext cx="10008652" cy="582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Hsiue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Wright K M, Douglass J,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Targeting a neoantigen derived from a common TP53 mutation[J]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Science, 2021, 371(6533).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Lotfollahi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F.A. Wolf, and F.J. Theis,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 predicts single-cell perturbation responses. Nature Methods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 16(8): p. 715-721.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Ghahramani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F.M. Watt, and N.M. Luscombe,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 uncover epidermal regulators and predict single cell perturbations.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2018: p. 262501.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S. Laine, and T. Aila.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style-based generator architecture for generative adversarial networks.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Proceedings of the IEEE/CVF conference on computer vision and pattern recognition. 2019.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-Zheng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Zheng, G.X.,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Massively parallel digital transcriptional profiling of single cells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 8(1): p. 14049.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-Kang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Kang, H.M.,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Multiplexed droplet single-cell RNA-sequencing using natural genetic variation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biotechnology, 2018. 36(1): p. 89-94.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Hpoly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Haber, A.L.,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single-cell survey of the small intestinal epithelium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Nature, 2017. 551(7680): p. 333-339.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Rink, N.A.,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array redistribution through portable collective communication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arXiv:2112.01075, 2021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Proceedings of the IEEE/CVF conference on computer vision and pattern recognition. 2022.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Tang, Z., Li, Z., Hou, T. et al. </a:t>
            </a:r>
            <a:r>
              <a:rPr lang="en-US" altLang="zh-CN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SiGra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single-cell spatial elucidation through an image-augmented graph transformer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Nat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5618 (2023).</a:t>
            </a:r>
          </a:p>
        </p:txBody>
      </p:sp>
    </p:spTree>
    <p:extLst>
      <p:ext uri="{BB962C8B-B14F-4D97-AF65-F5344CB8AC3E}">
        <p14:creationId xmlns:p14="http://schemas.microsoft.com/office/powerpoint/2010/main" val="20301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447928" y="1725310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Thanks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for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listening!</a:t>
            </a:r>
            <a:endParaRPr lang="zh-CN" altLang="en-US" sz="4000" dirty="0"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4093512" y="2644170"/>
            <a:ext cx="400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spc="600" dirty="0">
                <a:solidFill>
                  <a:srgbClr val="F57FB0"/>
                </a:solidFill>
                <a:latin typeface="NOTEWORTHY LIGHT" panose="02000400000000000000" pitchFamily="2" charset="0"/>
                <a:ea typeface="NOTEWORTHY LIGHT" panose="02000400000000000000" pitchFamily="2" charset="0"/>
                <a:cs typeface="APPLE CHANCERY" panose="03020702040506060504" pitchFamily="66" charset="-79"/>
                <a:sym typeface="微软雅黑" panose="020B0503020204020204" pitchFamily="34" charset="-122"/>
              </a:rPr>
              <a:t>Q&amp;A</a:t>
            </a:r>
            <a:endParaRPr lang="zh-CN" altLang="en-US" sz="9600" b="1" spc="600" dirty="0">
              <a:solidFill>
                <a:srgbClr val="F57FB0"/>
              </a:solidFill>
              <a:latin typeface="NOTEWORTHY LIGHT" panose="02000400000000000000" pitchFamily="2" charset="0"/>
              <a:ea typeface="NOTEWORTHY LIGHT" panose="02000400000000000000" pitchFamily="2" charset="0"/>
              <a:cs typeface="APPLE CHANCERY" panose="03020702040506060504" pitchFamily="66" charset="-79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1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7168E-645A-71F0-D34E-0278C549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3" y="1340768"/>
            <a:ext cx="9480376" cy="49995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07F932-3CB3-C900-2096-6619B49ACDF3}"/>
              </a:ext>
            </a:extLst>
          </p:cNvPr>
          <p:cNvSpPr txBox="1"/>
          <p:nvPr/>
        </p:nvSpPr>
        <p:spPr>
          <a:xfrm>
            <a:off x="1487447" y="342966"/>
            <a:ext cx="946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E81128-344A-F2B1-9E3B-B737A59CAA7D}"/>
              </a:ext>
            </a:extLst>
          </p:cNvPr>
          <p:cNvSpPr txBox="1"/>
          <p:nvPr/>
        </p:nvSpPr>
        <p:spPr>
          <a:xfrm>
            <a:off x="4120494" y="931368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encoders and 2 decoders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1007CA-49E6-D284-078C-030AE739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196752"/>
            <a:ext cx="9348700" cy="52408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2967C3-E9B0-010E-D1E4-252393AD737A}"/>
              </a:ext>
            </a:extLst>
          </p:cNvPr>
          <p:cNvSpPr txBox="1"/>
          <p:nvPr/>
        </p:nvSpPr>
        <p:spPr>
          <a:xfrm>
            <a:off x="1487488" y="342966"/>
            <a:ext cx="9282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11C441-8BA5-5AD9-4925-303B0C876F69}"/>
              </a:ext>
            </a:extLst>
          </p:cNvPr>
          <p:cNvSpPr txBox="1"/>
          <p:nvPr/>
        </p:nvSpPr>
        <p:spPr>
          <a:xfrm>
            <a:off x="4102562" y="1000376"/>
            <a:ext cx="405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encoders and 1 decoder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31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44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7E6A7B-A564-5901-3198-54E7AAFB6070}"/>
              </a:ext>
            </a:extLst>
          </p:cNvPr>
          <p:cNvGrpSpPr/>
          <p:nvPr/>
        </p:nvGrpSpPr>
        <p:grpSpPr>
          <a:xfrm>
            <a:off x="2093978" y="2132999"/>
            <a:ext cx="8004044" cy="4132087"/>
            <a:chOff x="2093978" y="2132999"/>
            <a:chExt cx="8004044" cy="413208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E9B859-BF71-1C14-F89D-5D3284931F84}"/>
                </a:ext>
              </a:extLst>
            </p:cNvPr>
            <p:cNvGrpSpPr/>
            <p:nvPr/>
          </p:nvGrpSpPr>
          <p:grpSpPr>
            <a:xfrm>
              <a:off x="2093978" y="2132999"/>
              <a:ext cx="8004044" cy="1778618"/>
              <a:chOff x="2495600" y="3460938"/>
              <a:chExt cx="7223112" cy="160508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3A6548C-DA87-4B14-909B-F17F2B9D7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93" b="54535"/>
              <a:stretch/>
            </p:blipFill>
            <p:spPr>
              <a:xfrm>
                <a:off x="2495600" y="3841884"/>
                <a:ext cx="7223112" cy="1224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D70C9C-753A-28B7-CE63-2AC11E654755}"/>
                  </a:ext>
                </a:extLst>
              </p:cNvPr>
              <p:cNvSpPr txBox="1"/>
              <p:nvPr/>
            </p:nvSpPr>
            <p:spPr>
              <a:xfrm>
                <a:off x="3504292" y="3460938"/>
                <a:ext cx="5205744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 technique (traditional)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9269E2-85A4-528F-3E46-BDCA14765D85}"/>
                </a:ext>
              </a:extLst>
            </p:cNvPr>
            <p:cNvGrpSpPr/>
            <p:nvPr/>
          </p:nvGrpSpPr>
          <p:grpSpPr>
            <a:xfrm>
              <a:off x="2093978" y="4100009"/>
              <a:ext cx="8004044" cy="2165077"/>
              <a:chOff x="2596626" y="4869160"/>
              <a:chExt cx="7223112" cy="195383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0D83455-CC94-A261-674D-185C7CC74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032"/>
              <a:stretch/>
            </p:blipFill>
            <p:spPr>
              <a:xfrm>
                <a:off x="2596626" y="5301208"/>
                <a:ext cx="7223112" cy="152178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5704C1-233E-2689-95DC-59B7AE830454}"/>
                  </a:ext>
                </a:extLst>
              </p:cNvPr>
              <p:cNvSpPr txBox="1"/>
              <p:nvPr/>
            </p:nvSpPr>
            <p:spPr>
              <a:xfrm>
                <a:off x="3971303" y="4869160"/>
                <a:ext cx="4473763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Single-cell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0DB087B-64A7-EBBC-0E4B-B4D0F420626F}"/>
              </a:ext>
            </a:extLst>
          </p:cNvPr>
          <p:cNvSpPr txBox="1"/>
          <p:nvPr/>
        </p:nvSpPr>
        <p:spPr>
          <a:xfrm>
            <a:off x="589804" y="6388047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恒诺新知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,(2021).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单细胞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RNA-seq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介绍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D5B5-E050-5397-BAAC-FB4EF843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56" y="1402944"/>
            <a:ext cx="8688288" cy="48643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E6786A-E0D6-4E9A-C879-172553C1879B}"/>
              </a:ext>
            </a:extLst>
          </p:cNvPr>
          <p:cNvSpPr txBox="1"/>
          <p:nvPr/>
        </p:nvSpPr>
        <p:spPr>
          <a:xfrm>
            <a:off x="1487448" y="342966"/>
            <a:ext cx="895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0A975D-DE1B-519B-2301-F8FB24AE7A1F}"/>
              </a:ext>
            </a:extLst>
          </p:cNvPr>
          <p:cNvSpPr txBox="1"/>
          <p:nvPr/>
        </p:nvSpPr>
        <p:spPr>
          <a:xfrm>
            <a:off x="4199487" y="879724"/>
            <a:ext cx="3793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decoders with 4 losses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4DFC4-0173-3786-B42E-FAE3A34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01" y="1115034"/>
            <a:ext cx="9307798" cy="54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F46F8-E63E-328A-BEEB-C1B65B1049B3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8384CE-32F3-DCC8-7E2C-464C0E09CE7B}"/>
              </a:ext>
            </a:extLst>
          </p:cNvPr>
          <p:cNvSpPr txBox="1"/>
          <p:nvPr/>
        </p:nvSpPr>
        <p:spPr>
          <a:xfrm>
            <a:off x="5400938" y="853424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BFFEF-2791-C64C-76E4-D738E5B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71" y="1115034"/>
            <a:ext cx="9618058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4976106-BC6F-AE7C-1019-D2087032F1B9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BBCB3E-2C0F-BB73-13F1-10C2F5A34DB5}"/>
              </a:ext>
            </a:extLst>
          </p:cNvPr>
          <p:cNvSpPr txBox="1"/>
          <p:nvPr/>
        </p:nvSpPr>
        <p:spPr>
          <a:xfrm>
            <a:off x="5400938" y="853424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9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AD457-37B2-CE6A-60AB-A7BCD4890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04" y="1172713"/>
            <a:ext cx="9742192" cy="54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017F78-693B-7822-BC64-60F7CE779D9E}"/>
              </a:ext>
            </a:extLst>
          </p:cNvPr>
          <p:cNvSpPr txBox="1"/>
          <p:nvPr/>
        </p:nvSpPr>
        <p:spPr>
          <a:xfrm>
            <a:off x="1487448" y="342966"/>
            <a:ext cx="842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212D05-90FF-8816-E323-7EB65185B687}"/>
              </a:ext>
            </a:extLst>
          </p:cNvPr>
          <p:cNvSpPr txBox="1"/>
          <p:nvPr/>
        </p:nvSpPr>
        <p:spPr>
          <a:xfrm>
            <a:off x="5320788" y="911103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9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1051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060D8E-9463-E99D-80F7-B57D9828D294}"/>
              </a:ext>
            </a:extLst>
          </p:cNvPr>
          <p:cNvGrpSpPr/>
          <p:nvPr/>
        </p:nvGrpSpPr>
        <p:grpSpPr>
          <a:xfrm>
            <a:off x="784687" y="2060365"/>
            <a:ext cx="4836837" cy="4285763"/>
            <a:chOff x="478102" y="2060364"/>
            <a:chExt cx="4836837" cy="42857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84CF47-D269-7788-9C4B-26716ABD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71" y="2566127"/>
              <a:ext cx="3815494" cy="37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32D30A-921F-1C23-A4F1-A4539F26544D}"/>
                </a:ext>
              </a:extLst>
            </p:cNvPr>
            <p:cNvSpPr txBox="1"/>
            <p:nvPr/>
          </p:nvSpPr>
          <p:spPr>
            <a:xfrm>
              <a:off x="478102" y="2060364"/>
              <a:ext cx="483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Bulk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 technique (traditional)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2BA144-CD06-04E3-95D4-D334C5F598F2}"/>
              </a:ext>
            </a:extLst>
          </p:cNvPr>
          <p:cNvGrpSpPr/>
          <p:nvPr/>
        </p:nvGrpSpPr>
        <p:grpSpPr>
          <a:xfrm>
            <a:off x="6794184" y="2060364"/>
            <a:ext cx="4161972" cy="4285764"/>
            <a:chOff x="6464860" y="2060363"/>
            <a:chExt cx="4161972" cy="428576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9CBEB6-E58E-8153-91FA-5B4FE49B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229" y="2566127"/>
              <a:ext cx="3257234" cy="3780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77D74-F2DE-3B5C-BA56-3F5BF3781D42}"/>
                </a:ext>
              </a:extLst>
            </p:cNvPr>
            <p:cNvSpPr txBox="1"/>
            <p:nvPr/>
          </p:nvSpPr>
          <p:spPr>
            <a:xfrm>
              <a:off x="6464860" y="2060363"/>
              <a:ext cx="4161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Single-cell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technique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3D64A73-F187-4F17-8195-C4D468F2FF34}"/>
              </a:ext>
            </a:extLst>
          </p:cNvPr>
          <p:cNvSpPr/>
          <p:nvPr/>
        </p:nvSpPr>
        <p:spPr>
          <a:xfrm>
            <a:off x="5420242" y="4202718"/>
            <a:ext cx="1351515" cy="506819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0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33" y="2265023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5" y="1180883"/>
            <a:ext cx="10196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perturbation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1F8C3-877B-0C75-4D08-374B50292DC2}"/>
              </a:ext>
            </a:extLst>
          </p:cNvPr>
          <p:cNvSpPr txBox="1"/>
          <p:nvPr/>
        </p:nvSpPr>
        <p:spPr>
          <a:xfrm>
            <a:off x="551384" y="6388047"/>
            <a:ext cx="21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Hsiue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[1]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340768"/>
            <a:ext cx="1017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 prediction could provide insight for curing diseases.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1983347"/>
            <a:ext cx="875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whether a kind of new drugs could kill cancer cells or not.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2564371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trials, there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3145395"/>
            <a:ext cx="1151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 data.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CB5DB-1AB9-1335-9D60-4A64841E7449}"/>
              </a:ext>
            </a:extLst>
          </p:cNvPr>
          <p:cNvSpPr txBox="1"/>
          <p:nvPr/>
        </p:nvSpPr>
        <p:spPr>
          <a:xfrm>
            <a:off x="1342134" y="3726419"/>
            <a:ext cx="950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this drug significantly decrease the gene expression of 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could it significantly increase the gene expression of anti-cancer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AC78F-2389-DE23-B7FD-7E7210A0FE4F}"/>
              </a:ext>
            </a:extLst>
          </p:cNvPr>
          <p:cNvSpPr txBox="1"/>
          <p:nvPr/>
        </p:nvSpPr>
        <p:spPr>
          <a:xfrm>
            <a:off x="723705" y="4676776"/>
            <a:ext cx="876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could provide accurate predictions of such cases.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provide precious data for their future studying and researches.</a:t>
            </a: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2780928"/>
            <a:ext cx="5025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Benchmarking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34" y="3718800"/>
            <a:ext cx="12582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方法对比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810265" y="1327268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10265" y="1940639"/>
            <a:ext cx="6506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methods: such as linear regression.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GANs: such as CGAN, WGAN, and sc-WGAN.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VAEs: such as CVAE and scGen.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10265" y="3467328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4100879"/>
            <a:ext cx="11190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 have poor predicting ability for non-linear cases.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 would provide “versatile” results, and the training process is not stable.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 could result in “vague” results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could not divide control data from perturbed data).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BD17AB-DBAD-9922-1176-E322CAC84155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45"/>
          <a:stretch/>
        </p:blipFill>
        <p:spPr>
          <a:xfrm>
            <a:off x="425193" y="1484784"/>
            <a:ext cx="11341613" cy="439248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737073" y="4687640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9354698" y="44153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10040948" y="460745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11056598" y="45251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3" y="1223174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06BA33-92EA-FF49-A07E-67BA67FC7CB2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1018</Words>
  <Application>Microsoft Macintosh PowerPoint</Application>
  <PresentationFormat>宽屏</PresentationFormat>
  <Paragraphs>202</Paragraphs>
  <Slides>33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等线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Consolas</vt:lpstr>
      <vt:lpstr>Franklin Gothic Medium Cond</vt:lpstr>
      <vt:lpstr>NOTEWORTHY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240</cp:revision>
  <dcterms:modified xsi:type="dcterms:W3CDTF">2023-11-16T14:35:17Z</dcterms:modified>
</cp:coreProperties>
</file>